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60" r:id="rId4"/>
    <p:sldId id="345" r:id="rId5"/>
    <p:sldId id="298" r:id="rId6"/>
    <p:sldId id="365" r:id="rId7"/>
    <p:sldId id="311" r:id="rId8"/>
    <p:sldId id="263" r:id="rId9"/>
    <p:sldId id="346" r:id="rId10"/>
    <p:sldId id="307" r:id="rId11"/>
    <p:sldId id="348" r:id="rId12"/>
    <p:sldId id="347" r:id="rId13"/>
    <p:sldId id="358" r:id="rId14"/>
    <p:sldId id="364" r:id="rId15"/>
    <p:sldId id="356" r:id="rId16"/>
    <p:sldId id="359" r:id="rId17"/>
    <p:sldId id="350" r:id="rId18"/>
    <p:sldId id="360" r:id="rId19"/>
    <p:sldId id="361" r:id="rId20"/>
    <p:sldId id="362" r:id="rId21"/>
    <p:sldId id="363" r:id="rId22"/>
    <p:sldId id="35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3265"/>
  </p:normalViewPr>
  <p:slideViewPr>
    <p:cSldViewPr snapToGrid="0" snapToObjects="1">
      <p:cViewPr varScale="1">
        <p:scale>
          <a:sx n="105" d="100"/>
          <a:sy n="105" d="100"/>
        </p:scale>
        <p:origin x="13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q10/Google%20Drive/Projects/TOUCH/proposal/data/top500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47907106614092"/>
          <c:y val="5.4582560296846022E-2"/>
          <c:w val="0.79002834543669365"/>
          <c:h val="0.7885048589074404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Sheet1!$I$6:$I$14</c:f>
              <c:numCache>
                <c:formatCode>0</c:formatCod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numCache>
            </c:numRef>
          </c:cat>
          <c:val>
            <c:numRef>
              <c:f>Sheet1!$K$6:$K$14</c:f>
              <c:numCache>
                <c:formatCode>0.0%</c:formatCode>
                <c:ptCount val="9"/>
                <c:pt idx="0">
                  <c:v>1.3999999999999999E-2</c:v>
                </c:pt>
                <c:pt idx="1">
                  <c:v>3.4000000000000002E-2</c:v>
                </c:pt>
                <c:pt idx="2">
                  <c:v>7.8E-2</c:v>
                </c:pt>
                <c:pt idx="3">
                  <c:v>0.106</c:v>
                </c:pt>
                <c:pt idx="4">
                  <c:v>0.124</c:v>
                </c:pt>
                <c:pt idx="5">
                  <c:v>0.14599999999999999</c:v>
                </c:pt>
                <c:pt idx="6">
                  <c:v>0.17199999999999999</c:v>
                </c:pt>
                <c:pt idx="7">
                  <c:v>0.188</c:v>
                </c:pt>
                <c:pt idx="8">
                  <c:v>0.20399999999999999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73-AA4C-A646-9F4BF46A42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778883088"/>
        <c:axId val="30706415"/>
      </c:barChart>
      <c:catAx>
        <c:axId val="1778883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706415"/>
        <c:crosses val="autoZero"/>
        <c:auto val="1"/>
        <c:lblAlgn val="ctr"/>
        <c:lblOffset val="100"/>
        <c:noMultiLvlLbl val="0"/>
      </c:catAx>
      <c:valAx>
        <c:axId val="30706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% of top500 systems  with accelerators</a:t>
                </a:r>
              </a:p>
            </c:rich>
          </c:tx>
          <c:layout>
            <c:manualLayout>
              <c:xMode val="edge"/>
              <c:yMode val="edge"/>
              <c:x val="3.7985831859034952E-2"/>
              <c:y val="7.435152504661976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888308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0.25003</cdr:x>
      <cdr:y>0.59862</cdr:y>
    </cdr:from>
    <cdr:to>
      <cdr:x>0.36847</cdr:x>
      <cdr:y>0.73475</cdr:y>
    </cdr:to>
    <cdr:sp macro="" textlink="">
      <cdr:nvSpPr>
        <cdr:cNvPr id="2" name="TextBox 2">
          <a:extLst xmlns:a="http://schemas.openxmlformats.org/drawingml/2006/main">
            <a:ext uri="{FF2B5EF4-FFF2-40B4-BE49-F238E27FC236}">
              <a16:creationId xmlns:a16="http://schemas.microsoft.com/office/drawing/2014/main" id="{8C4A6EA7-78D6-C64D-B491-90F8728BC177}"/>
            </a:ext>
          </a:extLst>
        </cdr:cNvPr>
        <cdr:cNvSpPr txBox="1"/>
      </cdr:nvSpPr>
      <cdr:spPr>
        <a:xfrm xmlns:a="http://schemas.openxmlformats.org/drawingml/2006/main">
          <a:off x="1747902" y="2842239"/>
          <a:ext cx="828002" cy="64634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IBM</a:t>
          </a:r>
          <a:r>
            <a:rPr lang="en-US" sz="1800" baseline="0" dirty="0">
              <a:solidFill>
                <a:srgbClr val="C00000"/>
              </a:solidFill>
            </a:rPr>
            <a:t> </a:t>
          </a: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Cell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0.30706</cdr:x>
      <cdr:y>0.40277</cdr:y>
    </cdr:from>
    <cdr:to>
      <cdr:x>0.47664</cdr:x>
      <cdr:y>0.54415</cdr:y>
    </cdr:to>
    <cdr:sp macro="" textlink="">
      <cdr:nvSpPr>
        <cdr:cNvPr id="3" name="TextBox 3">
          <a:extLst xmlns:a="http://schemas.openxmlformats.org/drawingml/2006/main">
            <a:ext uri="{FF2B5EF4-FFF2-40B4-BE49-F238E27FC236}">
              <a16:creationId xmlns:a16="http://schemas.microsoft.com/office/drawing/2014/main" id="{30AC4421-1FFA-B74E-BB25-112C204ACBB5}"/>
            </a:ext>
          </a:extLst>
        </cdr:cNvPr>
        <cdr:cNvSpPr txBox="1"/>
      </cdr:nvSpPr>
      <cdr:spPr>
        <a:xfrm xmlns:a="http://schemas.openxmlformats.org/drawingml/2006/main">
          <a:off x="2146626" y="1912336"/>
          <a:ext cx="1185536" cy="671267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no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NVIDIA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Tesla </a:t>
          </a:r>
        </a:p>
        <a:p xmlns:a="http://schemas.openxmlformats.org/drawingml/2006/main">
          <a:pPr algn="ctr"/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0.47385</cdr:x>
      <cdr:y>0.26664</cdr:y>
    </cdr:from>
    <cdr:to>
      <cdr:x>0.64343</cdr:x>
      <cdr:y>0.40277</cdr:y>
    </cdr:to>
    <cdr:sp macro="" textlink="">
      <cdr:nvSpPr>
        <cdr:cNvPr id="4" name="TextBox 4">
          <a:extLst xmlns:a="http://schemas.openxmlformats.org/drawingml/2006/main">
            <a:ext uri="{FF2B5EF4-FFF2-40B4-BE49-F238E27FC236}">
              <a16:creationId xmlns:a16="http://schemas.microsoft.com/office/drawing/2014/main" id="{3878D345-FBBC-3048-AD41-6F6B73402023}"/>
            </a:ext>
          </a:extLst>
        </cdr:cNvPr>
        <cdr:cNvSpPr txBox="1"/>
      </cdr:nvSpPr>
      <cdr:spPr>
        <a:xfrm xmlns:a="http://schemas.openxmlformats.org/drawingml/2006/main">
          <a:off x="3312663" y="1265993"/>
          <a:ext cx="1185516" cy="64634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Intel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Xeon Phi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0.65945</cdr:x>
      <cdr:y>0.12478</cdr:y>
    </cdr:from>
    <cdr:to>
      <cdr:x>0.82903</cdr:x>
      <cdr:y>0.2609</cdr:y>
    </cdr:to>
    <cdr:sp macro="" textlink="">
      <cdr:nvSpPr>
        <cdr:cNvPr id="5" name="TextBox 5">
          <a:extLst xmlns:a="http://schemas.openxmlformats.org/drawingml/2006/main">
            <a:ext uri="{FF2B5EF4-FFF2-40B4-BE49-F238E27FC236}">
              <a16:creationId xmlns:a16="http://schemas.microsoft.com/office/drawing/2014/main" id="{AA112932-4C5D-854F-B771-06C752A80A4D}"/>
            </a:ext>
          </a:extLst>
        </cdr:cNvPr>
        <cdr:cNvSpPr txBox="1"/>
      </cdr:nvSpPr>
      <cdr:spPr>
        <a:xfrm xmlns:a="http://schemas.openxmlformats.org/drawingml/2006/main">
          <a:off x="4610130" y="592435"/>
          <a:ext cx="1185535" cy="64633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PEZY</a:t>
          </a:r>
        </a:p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SC2</a:t>
          </a:r>
        </a:p>
      </cdr:txBody>
    </cdr:sp>
  </cdr:relSizeAnchor>
</c:userShapes>
</file>

<file path=ppt/media/image1.tiff>
</file>

<file path=ppt/media/image10.png>
</file>

<file path=ppt/media/image11.tiff>
</file>

<file path=ppt/media/image12.tiff>
</file>

<file path=ppt/media/image13.tiff>
</file>

<file path=ppt/media/image14.tiff>
</file>

<file path=ppt/media/image15.gif>
</file>

<file path=ppt/media/image16.png>
</file>

<file path=ppt/media/image17.png>
</file>

<file path=ppt/media/image2.jpg>
</file>

<file path=ppt/media/image3.jpeg>
</file>

<file path=ppt/media/image5.tiff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EF68A8-E165-F949-BEA5-53E940A73F67}" type="datetimeFigureOut">
              <a:rPr lang="en-US" smtClean="0"/>
              <a:t>3/7/21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A37AB-1DA8-F046-AE13-6CF437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have different kinds of processors on a phone?</a:t>
            </a:r>
          </a:p>
          <a:p>
            <a:endParaRPr lang="en-US" dirty="0"/>
          </a:p>
          <a:p>
            <a:r>
              <a:rPr lang="en-US" dirty="0"/>
              <a:t>What is your typical usage? What apps do you have running on your phone?</a:t>
            </a:r>
          </a:p>
          <a:p>
            <a:endParaRPr lang="en-US" dirty="0"/>
          </a:p>
          <a:p>
            <a:r>
              <a:rPr lang="en-US" dirty="0"/>
              <a:t>Can someone share the apps they currently have running (in the background)?</a:t>
            </a:r>
          </a:p>
          <a:p>
            <a:endParaRPr lang="en-US" dirty="0"/>
          </a:p>
          <a:p>
            <a:r>
              <a:rPr lang="en-US" dirty="0"/>
              <a:t>Introduce the notion of a workload.</a:t>
            </a:r>
          </a:p>
          <a:p>
            <a:r>
              <a:rPr lang="en-US" dirty="0"/>
              <a:t>A bunch of apps with different characteristics and different demands for resources.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95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pseudocode notation taken from CLRS;</a:t>
            </a:r>
          </a:p>
          <a:p>
            <a:r>
              <a:rPr lang="en-US" dirty="0"/>
              <a:t>In-class go through derivation of runtime asymptotic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616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In-class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18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class,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37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In-class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90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class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44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18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</a:t>
            </a:r>
            <a:r>
              <a:rPr lang="en-US" dirty="0" err="1"/>
              <a:t>bertels</a:t>
            </a:r>
            <a:r>
              <a:rPr lang="en-US" dirty="0"/>
              <a:t> et 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89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lIns="91432" tIns="45716" rIns="91432" bIns="45716">
            <a:prstTxWarp prst="textNoShape">
              <a:avLst/>
            </a:prstTxWarp>
          </a:bodyPr>
          <a:lstStyle/>
          <a:p>
            <a:pPr eaLnBrk="0" hangingPunct="0">
              <a:defRPr/>
            </a:pPr>
            <a:fld id="{D89E65FB-C38A-6448-B1D7-9F60915ADE8C}" type="slidenum">
              <a:rPr lang="en-US" sz="1700"/>
              <a:pPr eaLnBrk="0" hangingPunct="0">
                <a:defRPr/>
              </a:pPr>
              <a:t>10</a:t>
            </a:fld>
            <a:endParaRPr lang="en-US" sz="1700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Rectangles represent tasks/strands </a:t>
            </a:r>
          </a:p>
        </p:txBody>
      </p:sp>
    </p:spTree>
    <p:extLst>
      <p:ext uri="{BB962C8B-B14F-4D97-AF65-F5344CB8AC3E}">
        <p14:creationId xmlns:p14="http://schemas.microsoft.com/office/powerpoint/2010/main" val="68967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 just like launching a new thread, offloading a task to an accelerator has an overhead.</a:t>
            </a:r>
          </a:p>
          <a:p>
            <a:pPr marL="171450" indent="-171450">
              <a:buFontTx/>
              <a:buChar char="-"/>
            </a:pPr>
            <a:r>
              <a:rPr lang="en-US" dirty="0"/>
              <a:t>sub-tasks within the offloaded task will execute in parallel, but ignoring that in this module</a:t>
            </a:r>
          </a:p>
          <a:p>
            <a:pPr marL="171450" indent="-171450">
              <a:buFontTx/>
              <a:buChar char="-"/>
            </a:pPr>
            <a:r>
              <a:rPr lang="en-US" dirty="0"/>
              <a:t>will just consider the offloaded task as an indivisible unit (i.e., strand)</a:t>
            </a:r>
          </a:p>
          <a:p>
            <a:pPr marL="171450" indent="-171450">
              <a:buFontTx/>
              <a:buChar char="-"/>
            </a:pPr>
            <a:r>
              <a:rPr lang="en-US" dirty="0"/>
              <a:t>GPU task executes in parallel with CPU</a:t>
            </a:r>
          </a:p>
          <a:p>
            <a:pPr marL="171450" indent="-171450">
              <a:buFontTx/>
              <a:buChar char="-"/>
            </a:pPr>
            <a:r>
              <a:rPr lang="en-US" dirty="0"/>
              <a:t>Standard dependence rules apply for the computation DAG. 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60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lIns="91432" tIns="45716" rIns="91432" bIns="45716">
            <a:prstTxWarp prst="textNoShape">
              <a:avLst/>
            </a:prstTxWarp>
          </a:bodyPr>
          <a:lstStyle/>
          <a:p>
            <a:pPr eaLnBrk="0" hangingPunct="0">
              <a:defRPr/>
            </a:pPr>
            <a:fld id="{D89E65FB-C38A-6448-B1D7-9F60915ADE8C}" type="slidenum">
              <a:rPr lang="en-US" sz="1700"/>
              <a:pPr eaLnBrk="0" hangingPunct="0">
                <a:defRPr/>
              </a:pPr>
              <a:t>12</a:t>
            </a:fld>
            <a:endParaRPr lang="en-US" sz="1700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Mention hybrid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2311177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accelerators have their own programming models</a:t>
            </a:r>
          </a:p>
          <a:p>
            <a:r>
              <a:rPr lang="en-US" dirty="0"/>
              <a:t>	- the model between CPU and accelerator can be thought of the message-passing model </a:t>
            </a:r>
          </a:p>
          <a:p>
            <a:r>
              <a:rPr lang="en-US" dirty="0"/>
              <a:t>	- diagram of message-passing with illustrations of CPU and accelerator </a:t>
            </a:r>
          </a:p>
          <a:p>
            <a:r>
              <a:rPr lang="en-US" dirty="0"/>
              <a:t>	- current technology allows us to employ the dynamic multithreading or shared memory model</a:t>
            </a:r>
          </a:p>
          <a:p>
            <a:r>
              <a:rPr lang="en-US" dirty="0"/>
              <a:t>    - illustration of shared memory model with CPU and accelerator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124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Chapter 27 of CLRS for a more detailed treatment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77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49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852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Apan Qasem, &lt;</a:t>
            </a:r>
            <a:r>
              <a:rPr lang="en-US" sz="1400" dirty="0" err="1"/>
              <a:t>apan@txstate.edu</a:t>
            </a:r>
            <a:r>
              <a:rPr lang="en-US" sz="1400" dirty="0"/>
              <a:t>&gt;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320565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04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86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66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19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890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3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8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4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124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61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1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955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3F617-3ACF-B141-AD5D-3FE2A247E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Hybrid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513C62-506E-A54A-A91D-848EF9EA35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292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</a:t>
            </a:r>
          </a:p>
        </p:txBody>
      </p:sp>
      <p:sp>
        <p:nvSpPr>
          <p:cNvPr id="86023" name="TextBox 35"/>
          <p:cNvSpPr txBox="1">
            <a:spLocks noChangeArrowheads="1"/>
          </p:cNvSpPr>
          <p:nvPr/>
        </p:nvSpPr>
        <p:spPr bwMode="auto">
          <a:xfrm>
            <a:off x="8767311" y="2886343"/>
            <a:ext cx="1317625" cy="3397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spawn</a:t>
            </a:r>
          </a:p>
        </p:txBody>
      </p:sp>
      <p:sp>
        <p:nvSpPr>
          <p:cNvPr id="86024" name="TextBox 36"/>
          <p:cNvSpPr txBox="1">
            <a:spLocks noChangeArrowheads="1"/>
          </p:cNvSpPr>
          <p:nvPr/>
        </p:nvSpPr>
        <p:spPr bwMode="auto">
          <a:xfrm>
            <a:off x="8822657" y="4752518"/>
            <a:ext cx="1317625" cy="3381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sync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8B21D3-01C2-5C42-B1CC-897C0EFD1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39E3F-4E70-7942-9162-75CC44E0139B}" type="slidenum">
              <a:rPr lang="en-US" smtClean="0"/>
              <a:t>10</a:t>
            </a:fld>
            <a:endParaRPr lang="en-US"/>
          </a:p>
        </p:txBody>
      </p:sp>
      <p:sp>
        <p:nvSpPr>
          <p:cNvPr id="39" name="AutoShape 5">
            <a:extLst>
              <a:ext uri="{FF2B5EF4-FFF2-40B4-BE49-F238E27FC236}">
                <a16:creationId xmlns:a16="http://schemas.microsoft.com/office/drawing/2014/main" id="{493323BD-557A-3B46-AD87-6FB58F3E7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2088393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0" name="AutoShape 5">
            <a:extLst>
              <a:ext uri="{FF2B5EF4-FFF2-40B4-BE49-F238E27FC236}">
                <a16:creationId xmlns:a16="http://schemas.microsoft.com/office/drawing/2014/main" id="{D8657195-3E28-4847-89AF-532C56459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3766593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1" name="AutoShape 5">
            <a:extLst>
              <a:ext uri="{FF2B5EF4-FFF2-40B4-BE49-F238E27FC236}">
                <a16:creationId xmlns:a16="http://schemas.microsoft.com/office/drawing/2014/main" id="{4532873E-9303-3F49-AF74-6E53998FD1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453784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2" name="AutoShape 5">
            <a:extLst>
              <a:ext uri="{FF2B5EF4-FFF2-40B4-BE49-F238E27FC236}">
                <a16:creationId xmlns:a16="http://schemas.microsoft.com/office/drawing/2014/main" id="{A903FB45-8289-524C-8BEF-B2A9949B02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5403221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3" name="AutoShape 5">
            <a:extLst>
              <a:ext uri="{FF2B5EF4-FFF2-40B4-BE49-F238E27FC236}">
                <a16:creationId xmlns:a16="http://schemas.microsoft.com/office/drawing/2014/main" id="{52563619-1E6C-B841-B6D5-D4D568106C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293528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4" name="AutoShape 5">
            <a:extLst>
              <a:ext uri="{FF2B5EF4-FFF2-40B4-BE49-F238E27FC236}">
                <a16:creationId xmlns:a16="http://schemas.microsoft.com/office/drawing/2014/main" id="{1F34E0A8-A767-424F-B308-B5194A246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5723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5" name="AutoShape 5">
            <a:extLst>
              <a:ext uri="{FF2B5EF4-FFF2-40B4-BE49-F238E27FC236}">
                <a16:creationId xmlns:a16="http://schemas.microsoft.com/office/drawing/2014/main" id="{4D66ADE3-1FDB-314B-8E6B-F0A3AC6E69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8881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6" name="AutoShape 5">
            <a:extLst>
              <a:ext uri="{FF2B5EF4-FFF2-40B4-BE49-F238E27FC236}">
                <a16:creationId xmlns:a16="http://schemas.microsoft.com/office/drawing/2014/main" id="{27CA7182-9951-5143-A27E-BF937E453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7302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7" name="AutoShape 5">
            <a:extLst>
              <a:ext uri="{FF2B5EF4-FFF2-40B4-BE49-F238E27FC236}">
                <a16:creationId xmlns:a16="http://schemas.microsoft.com/office/drawing/2014/main" id="{255CF56C-AC4B-9F40-803F-BE2B0BC36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0460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8" name="AutoShape 5">
            <a:extLst>
              <a:ext uri="{FF2B5EF4-FFF2-40B4-BE49-F238E27FC236}">
                <a16:creationId xmlns:a16="http://schemas.microsoft.com/office/drawing/2014/main" id="{525D66F9-493B-A647-B061-F662ACBF8D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1830500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9" name="AutoShape 5">
            <a:extLst>
              <a:ext uri="{FF2B5EF4-FFF2-40B4-BE49-F238E27FC236}">
                <a16:creationId xmlns:a16="http://schemas.microsoft.com/office/drawing/2014/main" id="{8CD0104A-BED3-7D4A-BD76-AD8B82914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2669628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0" name="AutoShape 5">
            <a:extLst>
              <a:ext uri="{FF2B5EF4-FFF2-40B4-BE49-F238E27FC236}">
                <a16:creationId xmlns:a16="http://schemas.microsoft.com/office/drawing/2014/main" id="{C2B3B43B-4630-E64C-A654-34977B019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4953801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1" name="AutoShape 5">
            <a:extLst>
              <a:ext uri="{FF2B5EF4-FFF2-40B4-BE49-F238E27FC236}">
                <a16:creationId xmlns:a16="http://schemas.microsoft.com/office/drawing/2014/main" id="{128A0DD1-CC6A-694A-8712-684C05A08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5636444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B4FCE7B-973D-9F42-A841-1BD0E20A5E87}"/>
              </a:ext>
            </a:extLst>
          </p:cNvPr>
          <p:cNvCxnSpPr>
            <a:cxnSpLocks/>
            <a:endCxn id="39" idx="0"/>
          </p:cNvCxnSpPr>
          <p:nvPr/>
        </p:nvCxnSpPr>
        <p:spPr>
          <a:xfrm>
            <a:off x="3302966" y="1634921"/>
            <a:ext cx="10127" cy="45347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98BB4F-98E0-B54B-B4E8-19709DF7345F}"/>
              </a:ext>
            </a:extLst>
          </p:cNvPr>
          <p:cNvCxnSpPr>
            <a:cxnSpLocks/>
          </p:cNvCxnSpPr>
          <p:nvPr/>
        </p:nvCxnSpPr>
        <p:spPr>
          <a:xfrm>
            <a:off x="3302966" y="2481810"/>
            <a:ext cx="0" cy="45347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BC2C10C-CE3E-C540-9884-7B7E303CF6F2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>
            <a:off x="3313093" y="4149361"/>
            <a:ext cx="0" cy="3884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BC29C9F-9042-5E4F-A734-E69BFBD49DC2}"/>
              </a:ext>
            </a:extLst>
          </p:cNvPr>
          <p:cNvCxnSpPr>
            <a:cxnSpLocks/>
            <a:stCxn id="41" idx="2"/>
            <a:endCxn id="42" idx="0"/>
          </p:cNvCxnSpPr>
          <p:nvPr/>
        </p:nvCxnSpPr>
        <p:spPr>
          <a:xfrm>
            <a:off x="3313093" y="4920617"/>
            <a:ext cx="0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64846DF-5779-B549-A27A-46D706C0356F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3311917" y="5785989"/>
            <a:ext cx="1176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90CCEC7-7489-5148-AB7F-B07E9F391392}"/>
              </a:ext>
            </a:extLst>
          </p:cNvPr>
          <p:cNvCxnSpPr>
            <a:cxnSpLocks/>
            <a:stCxn id="43" idx="2"/>
            <a:endCxn id="40" idx="0"/>
          </p:cNvCxnSpPr>
          <p:nvPr/>
        </p:nvCxnSpPr>
        <p:spPr>
          <a:xfrm>
            <a:off x="3313093" y="3318050"/>
            <a:ext cx="0" cy="44854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29B0EF7-D72D-0546-89EE-5F74B350F473}"/>
              </a:ext>
            </a:extLst>
          </p:cNvPr>
          <p:cNvCxnSpPr>
            <a:cxnSpLocks/>
            <a:endCxn id="48" idx="0"/>
          </p:cNvCxnSpPr>
          <p:nvPr/>
        </p:nvCxnSpPr>
        <p:spPr>
          <a:xfrm>
            <a:off x="8296432" y="1363147"/>
            <a:ext cx="0" cy="46735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61161B2-586F-E947-97ED-1F66160E9B8F}"/>
              </a:ext>
            </a:extLst>
          </p:cNvPr>
          <p:cNvCxnSpPr>
            <a:cxnSpLocks/>
            <a:stCxn id="48" idx="2"/>
            <a:endCxn id="49" idx="0"/>
          </p:cNvCxnSpPr>
          <p:nvPr/>
        </p:nvCxnSpPr>
        <p:spPr>
          <a:xfrm>
            <a:off x="8296432" y="2213268"/>
            <a:ext cx="0" cy="4563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27371B-433C-314C-8E8B-9B6AFE5AD82A}"/>
              </a:ext>
            </a:extLst>
          </p:cNvPr>
          <p:cNvCxnSpPr>
            <a:cxnSpLocks/>
            <a:stCxn id="50" idx="2"/>
            <a:endCxn id="51" idx="0"/>
          </p:cNvCxnSpPr>
          <p:nvPr/>
        </p:nvCxnSpPr>
        <p:spPr>
          <a:xfrm>
            <a:off x="8296432" y="5336569"/>
            <a:ext cx="0" cy="29987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761CA4C-BEA3-1941-B9A2-90032C50A26D}"/>
              </a:ext>
            </a:extLst>
          </p:cNvPr>
          <p:cNvCxnSpPr>
            <a:cxnSpLocks/>
            <a:stCxn id="51" idx="2"/>
          </p:cNvCxnSpPr>
          <p:nvPr/>
        </p:nvCxnSpPr>
        <p:spPr>
          <a:xfrm>
            <a:off x="8296432" y="6019212"/>
            <a:ext cx="0" cy="395836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2A2ABEF-EF6B-E44E-9C84-A43819313971}"/>
              </a:ext>
            </a:extLst>
          </p:cNvPr>
          <p:cNvCxnSpPr>
            <a:cxnSpLocks/>
            <a:stCxn id="49" idx="2"/>
            <a:endCxn id="44" idx="0"/>
          </p:cNvCxnSpPr>
          <p:nvPr/>
        </p:nvCxnSpPr>
        <p:spPr>
          <a:xfrm flipH="1">
            <a:off x="6288866" y="3052396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FCD4DCA-37FE-7A4E-BB9D-B10C0385132F}"/>
              </a:ext>
            </a:extLst>
          </p:cNvPr>
          <p:cNvCxnSpPr>
            <a:cxnSpLocks/>
            <a:stCxn id="49" idx="2"/>
            <a:endCxn id="46" idx="0"/>
          </p:cNvCxnSpPr>
          <p:nvPr/>
        </p:nvCxnSpPr>
        <p:spPr>
          <a:xfrm flipH="1">
            <a:off x="7620445" y="3052396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A3F91CE-4F99-8443-8238-64E3DBD06719}"/>
              </a:ext>
            </a:extLst>
          </p:cNvPr>
          <p:cNvCxnSpPr>
            <a:cxnSpLocks/>
            <a:stCxn id="49" idx="2"/>
            <a:endCxn id="45" idx="0"/>
          </p:cNvCxnSpPr>
          <p:nvPr/>
        </p:nvCxnSpPr>
        <p:spPr>
          <a:xfrm>
            <a:off x="8296432" y="3052396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02C78B3-868F-2941-870C-6A7CC4F0A483}"/>
              </a:ext>
            </a:extLst>
          </p:cNvPr>
          <p:cNvCxnSpPr>
            <a:cxnSpLocks/>
            <a:stCxn id="49" idx="2"/>
            <a:endCxn id="47" idx="0"/>
          </p:cNvCxnSpPr>
          <p:nvPr/>
        </p:nvCxnSpPr>
        <p:spPr>
          <a:xfrm>
            <a:off x="8296432" y="3052396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F1D6B4B-7A49-3846-A583-437B2A66672E}"/>
              </a:ext>
            </a:extLst>
          </p:cNvPr>
          <p:cNvCxnSpPr>
            <a:cxnSpLocks/>
            <a:stCxn id="50" idx="0"/>
            <a:endCxn id="47" idx="2"/>
          </p:cNvCxnSpPr>
          <p:nvPr/>
        </p:nvCxnSpPr>
        <p:spPr>
          <a:xfrm flipV="1">
            <a:off x="8296432" y="4148923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DF52B03F-0614-164C-8665-A1277C1B6975}"/>
              </a:ext>
            </a:extLst>
          </p:cNvPr>
          <p:cNvCxnSpPr>
            <a:cxnSpLocks/>
            <a:stCxn id="50" idx="0"/>
            <a:endCxn id="44" idx="2"/>
          </p:cNvCxnSpPr>
          <p:nvPr/>
        </p:nvCxnSpPr>
        <p:spPr>
          <a:xfrm flipH="1" flipV="1">
            <a:off x="6288866" y="4148923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6724F66-BEBD-EC48-9565-5F43ECD34E59}"/>
              </a:ext>
            </a:extLst>
          </p:cNvPr>
          <p:cNvCxnSpPr>
            <a:cxnSpLocks/>
            <a:stCxn id="50" idx="0"/>
            <a:endCxn id="45" idx="2"/>
          </p:cNvCxnSpPr>
          <p:nvPr/>
        </p:nvCxnSpPr>
        <p:spPr>
          <a:xfrm flipV="1">
            <a:off x="8296432" y="4148923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F327E18-167D-5F43-AF7E-CCE625FA4659}"/>
              </a:ext>
            </a:extLst>
          </p:cNvPr>
          <p:cNvCxnSpPr>
            <a:cxnSpLocks/>
            <a:stCxn id="50" idx="0"/>
            <a:endCxn id="46" idx="2"/>
          </p:cNvCxnSpPr>
          <p:nvPr/>
        </p:nvCxnSpPr>
        <p:spPr>
          <a:xfrm flipH="1" flipV="1">
            <a:off x="7620445" y="4148923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6DEB9E-E3F9-DD4B-BC6E-F22935836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3511551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20FA-DE5B-8948-975F-F9B9A8A38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Algorithms</a:t>
            </a:r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BD62B7AE-9C42-9440-9F03-BB8E8736FC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190948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E7F0AAFB-816B-DC47-A38E-B6C690377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4358945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964AD94F-4E95-4849-879E-8B45BC95F2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5224317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AutoShape 5">
            <a:extLst>
              <a:ext uri="{FF2B5EF4-FFF2-40B4-BE49-F238E27FC236}">
                <a16:creationId xmlns:a16="http://schemas.microsoft.com/office/drawing/2014/main" id="{676B97B9-9AC2-F74E-9CAE-099DD6222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2756378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197C8E-3D67-6740-BBC5-57518AAB19C7}"/>
              </a:ext>
            </a:extLst>
          </p:cNvPr>
          <p:cNvCxnSpPr>
            <a:cxnSpLocks/>
          </p:cNvCxnSpPr>
          <p:nvPr/>
        </p:nvCxnSpPr>
        <p:spPr>
          <a:xfrm>
            <a:off x="6201566" y="4741713"/>
            <a:ext cx="0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3834204-098E-1845-9351-15C271A50D83}"/>
              </a:ext>
            </a:extLst>
          </p:cNvPr>
          <p:cNvCxnSpPr>
            <a:cxnSpLocks/>
          </p:cNvCxnSpPr>
          <p:nvPr/>
        </p:nvCxnSpPr>
        <p:spPr>
          <a:xfrm>
            <a:off x="6199328" y="2292257"/>
            <a:ext cx="4476" cy="47336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D84D457-5A87-524A-BDB0-25BD616E9F01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6195441" y="3139146"/>
            <a:ext cx="1750811" cy="43882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CA0641-2113-F649-8C1A-2E2121F96E6C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6195441" y="3920118"/>
            <a:ext cx="1749817" cy="43882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579658-7F08-714E-B9A7-717E82DBEF77}"/>
              </a:ext>
            </a:extLst>
          </p:cNvPr>
          <p:cNvCxnSpPr>
            <a:cxnSpLocks/>
          </p:cNvCxnSpPr>
          <p:nvPr/>
        </p:nvCxnSpPr>
        <p:spPr>
          <a:xfrm flipH="1">
            <a:off x="6195915" y="1433709"/>
            <a:ext cx="11303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971CB00-46A0-2142-A08F-EA82300F4B66}"/>
              </a:ext>
            </a:extLst>
          </p:cNvPr>
          <p:cNvCxnSpPr>
            <a:cxnSpLocks/>
          </p:cNvCxnSpPr>
          <p:nvPr/>
        </p:nvCxnSpPr>
        <p:spPr>
          <a:xfrm>
            <a:off x="6199328" y="5607085"/>
            <a:ext cx="4476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AutoShape 5">
            <a:extLst>
              <a:ext uri="{FF2B5EF4-FFF2-40B4-BE49-F238E27FC236}">
                <a16:creationId xmlns:a16="http://schemas.microsoft.com/office/drawing/2014/main" id="{5F551BDB-6B88-DA4A-89EC-E55943D3BB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5259" y="3334213"/>
            <a:ext cx="2267712" cy="786256"/>
          </a:xfrm>
          <a:prstGeom prst="roundRect">
            <a:avLst>
              <a:gd name="adj" fmla="val 27053"/>
            </a:avLst>
          </a:prstGeom>
          <a:solidFill>
            <a:schemeClr val="accent6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3698E1-89BB-FB4F-A0CD-E9A02B32B2E0}"/>
              </a:ext>
            </a:extLst>
          </p:cNvPr>
          <p:cNvGrpSpPr/>
          <p:nvPr/>
        </p:nvGrpSpPr>
        <p:grpSpPr>
          <a:xfrm>
            <a:off x="8189562" y="3499408"/>
            <a:ext cx="1779105" cy="453360"/>
            <a:chOff x="8754270" y="3123221"/>
            <a:chExt cx="1779105" cy="453360"/>
          </a:xfrm>
        </p:grpSpPr>
        <p:sp>
          <p:nvSpPr>
            <p:cNvPr id="16" name="AutoShape 5">
              <a:extLst>
                <a:ext uri="{FF2B5EF4-FFF2-40B4-BE49-F238E27FC236}">
                  <a16:creationId xmlns:a16="http://schemas.microsoft.com/office/drawing/2014/main" id="{7AD68959-8579-434F-9A8E-7CD7BC3DA1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8" name="AutoShape 5">
              <a:extLst>
                <a:ext uri="{FF2B5EF4-FFF2-40B4-BE49-F238E27FC236}">
                  <a16:creationId xmlns:a16="http://schemas.microsoft.com/office/drawing/2014/main" id="{A83128DD-DD8E-1842-A97C-CF49075295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9" name="AutoShape 5">
              <a:extLst>
                <a:ext uri="{FF2B5EF4-FFF2-40B4-BE49-F238E27FC236}">
                  <a16:creationId xmlns:a16="http://schemas.microsoft.com/office/drawing/2014/main" id="{5545A471-AFA8-2140-8F20-29764A0704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2" name="AutoShape 5">
              <a:extLst>
                <a:ext uri="{FF2B5EF4-FFF2-40B4-BE49-F238E27FC236}">
                  <a16:creationId xmlns:a16="http://schemas.microsoft.com/office/drawing/2014/main" id="{1EA2DA26-2732-9041-A67F-84C2F1F744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3" name="AutoShape 5">
              <a:extLst>
                <a:ext uri="{FF2B5EF4-FFF2-40B4-BE49-F238E27FC236}">
                  <a16:creationId xmlns:a16="http://schemas.microsoft.com/office/drawing/2014/main" id="{6C927B58-1E30-EE4A-8A98-737C485F0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4" name="AutoShape 5">
              <a:extLst>
                <a:ext uri="{FF2B5EF4-FFF2-40B4-BE49-F238E27FC236}">
                  <a16:creationId xmlns:a16="http://schemas.microsoft.com/office/drawing/2014/main" id="{E60BA906-34BB-3149-9D5C-F3AF656D8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80C1AB3A-A012-FB44-9807-B242CFAD72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6" name="AutoShape 5">
              <a:extLst>
                <a:ext uri="{FF2B5EF4-FFF2-40B4-BE49-F238E27FC236}">
                  <a16:creationId xmlns:a16="http://schemas.microsoft.com/office/drawing/2014/main" id="{17238970-1325-1D49-A615-BE7CDE09D6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F29CE2E-D0C3-9740-BC0D-3AF5981CE289}"/>
              </a:ext>
            </a:extLst>
          </p:cNvPr>
          <p:cNvSpPr txBox="1"/>
          <p:nvPr/>
        </p:nvSpPr>
        <p:spPr>
          <a:xfrm>
            <a:off x="7961309" y="4287639"/>
            <a:ext cx="2235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offloaded to GPU</a:t>
            </a:r>
          </a:p>
        </p:txBody>
      </p:sp>
      <p:sp>
        <p:nvSpPr>
          <p:cNvPr id="27" name="AutoShape 5">
            <a:extLst>
              <a:ext uri="{FF2B5EF4-FFF2-40B4-BE49-F238E27FC236}">
                <a16:creationId xmlns:a16="http://schemas.microsoft.com/office/drawing/2014/main" id="{A40BBF36-50B0-A945-84A1-16556DF567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358856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B2995EB-EFDC-9641-B254-8C2313B6CF18}"/>
              </a:ext>
            </a:extLst>
          </p:cNvPr>
          <p:cNvCxnSpPr>
            <a:cxnSpLocks/>
          </p:cNvCxnSpPr>
          <p:nvPr/>
        </p:nvCxnSpPr>
        <p:spPr>
          <a:xfrm>
            <a:off x="6194265" y="3115199"/>
            <a:ext cx="14603" cy="473363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B865765-720A-0043-96D6-F1CB1D0D3CB2}"/>
              </a:ext>
            </a:extLst>
          </p:cNvPr>
          <p:cNvCxnSpPr>
            <a:cxnSpLocks/>
            <a:stCxn id="27" idx="2"/>
            <a:endCxn id="6" idx="0"/>
          </p:cNvCxnSpPr>
          <p:nvPr/>
        </p:nvCxnSpPr>
        <p:spPr>
          <a:xfrm>
            <a:off x="6195441" y="3971330"/>
            <a:ext cx="0" cy="387615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D579A0D-A7F6-6641-A61A-6CCFD012162F}"/>
              </a:ext>
            </a:extLst>
          </p:cNvPr>
          <p:cNvSpPr txBox="1"/>
          <p:nvPr/>
        </p:nvSpPr>
        <p:spPr>
          <a:xfrm>
            <a:off x="8513970" y="1909489"/>
            <a:ext cx="29093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Within the offloaded task, work is done in parallel following the SIMT model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8EF344A-4D29-3846-BF1A-4BBC8A56626A}"/>
              </a:ext>
            </a:extLst>
          </p:cNvPr>
          <p:cNvSpPr txBox="1"/>
          <p:nvPr/>
        </p:nvSpPr>
        <p:spPr>
          <a:xfrm>
            <a:off x="1508613" y="3609180"/>
            <a:ext cx="2909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Offloaded task executes in parallel to CPU tasks</a:t>
            </a:r>
          </a:p>
        </p:txBody>
      </p:sp>
      <p:sp>
        <p:nvSpPr>
          <p:cNvPr id="34" name="TextBox 35">
            <a:extLst>
              <a:ext uri="{FF2B5EF4-FFF2-40B4-BE49-F238E27FC236}">
                <a16:creationId xmlns:a16="http://schemas.microsoft.com/office/drawing/2014/main" id="{DC1BB1E9-D6D5-E849-B600-274C308DA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4340" y="2984398"/>
            <a:ext cx="91110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spawn</a:t>
            </a:r>
          </a:p>
        </p:txBody>
      </p:sp>
      <p:sp>
        <p:nvSpPr>
          <p:cNvPr id="35" name="TextBox 36">
            <a:extLst>
              <a:ext uri="{FF2B5EF4-FFF2-40B4-BE49-F238E27FC236}">
                <a16:creationId xmlns:a16="http://schemas.microsoft.com/office/drawing/2014/main" id="{38CC8FCB-3945-4C43-B4B1-82DFD6BC56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8128" y="4189876"/>
            <a:ext cx="911103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sync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4F9874-CE7B-1848-83D4-087C3A541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5070F-C722-D64B-B437-0E023EA8F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70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785549" y="880597"/>
            <a:ext cx="3032534" cy="75765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Heterogeneous Parallel Algorithms</a:t>
            </a:r>
          </a:p>
        </p:txBody>
      </p:sp>
      <p:sp>
        <p:nvSpPr>
          <p:cNvPr id="39" name="AutoShape 5">
            <a:extLst>
              <a:ext uri="{FF2B5EF4-FFF2-40B4-BE49-F238E27FC236}">
                <a16:creationId xmlns:a16="http://schemas.microsoft.com/office/drawing/2014/main" id="{493323BD-557A-3B46-AD87-6FB58F3E7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58902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0" name="AutoShape 5">
            <a:extLst>
              <a:ext uri="{FF2B5EF4-FFF2-40B4-BE49-F238E27FC236}">
                <a16:creationId xmlns:a16="http://schemas.microsoft.com/office/drawing/2014/main" id="{D8657195-3E28-4847-89AF-532C56459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6621" y="3183267"/>
            <a:ext cx="2267712" cy="786256"/>
          </a:xfrm>
          <a:prstGeom prst="roundRect">
            <a:avLst>
              <a:gd name="adj" fmla="val 27053"/>
            </a:avLst>
          </a:prstGeom>
          <a:solidFill>
            <a:schemeClr val="accent6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2" name="AutoShape 5">
            <a:extLst>
              <a:ext uri="{FF2B5EF4-FFF2-40B4-BE49-F238E27FC236}">
                <a16:creationId xmlns:a16="http://schemas.microsoft.com/office/drawing/2014/main" id="{A903FB45-8289-524C-8BEF-B2A9949B02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3803075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C044B74-6E9D-9C46-8997-EB71ED62BDB9}"/>
              </a:ext>
            </a:extLst>
          </p:cNvPr>
          <p:cNvGrpSpPr/>
          <p:nvPr/>
        </p:nvGrpSpPr>
        <p:grpSpPr>
          <a:xfrm>
            <a:off x="3354367" y="4892431"/>
            <a:ext cx="4761022" cy="382768"/>
            <a:chOff x="3403135" y="4892431"/>
            <a:chExt cx="4761022" cy="382768"/>
          </a:xfrm>
        </p:grpSpPr>
        <p:sp>
          <p:nvSpPr>
            <p:cNvPr id="19" name="AutoShape 5">
              <a:extLst>
                <a:ext uri="{FF2B5EF4-FFF2-40B4-BE49-F238E27FC236}">
                  <a16:creationId xmlns:a16="http://schemas.microsoft.com/office/drawing/2014/main" id="{5ECC5D37-4F7B-3045-A49A-7D6DA641F9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3135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0" name="AutoShape 5">
              <a:extLst>
                <a:ext uri="{FF2B5EF4-FFF2-40B4-BE49-F238E27FC236}">
                  <a16:creationId xmlns:a16="http://schemas.microsoft.com/office/drawing/2014/main" id="{FF52A622-5B60-6849-ACD5-982A79F46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6293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1" name="AutoShape 5">
              <a:extLst>
                <a:ext uri="{FF2B5EF4-FFF2-40B4-BE49-F238E27FC236}">
                  <a16:creationId xmlns:a16="http://schemas.microsoft.com/office/drawing/2014/main" id="{9FE12D2F-A23A-9B4F-9077-2B1C8A661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4714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2" name="AutoShape 5">
              <a:extLst>
                <a:ext uri="{FF2B5EF4-FFF2-40B4-BE49-F238E27FC236}">
                  <a16:creationId xmlns:a16="http://schemas.microsoft.com/office/drawing/2014/main" id="{99C83A5D-09DC-8F4C-8CDD-E9CE2A372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7872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44557A8-3AAB-AC43-BA02-426B49AFDD1D}"/>
              </a:ext>
            </a:extLst>
          </p:cNvPr>
          <p:cNvGrpSpPr/>
          <p:nvPr/>
        </p:nvGrpSpPr>
        <p:grpSpPr>
          <a:xfrm>
            <a:off x="3354367" y="1697434"/>
            <a:ext cx="4761022" cy="382768"/>
            <a:chOff x="3305599" y="1697434"/>
            <a:chExt cx="4761022" cy="382768"/>
          </a:xfrm>
        </p:grpSpPr>
        <p:sp>
          <p:nvSpPr>
            <p:cNvPr id="23" name="AutoShape 5">
              <a:extLst>
                <a:ext uri="{FF2B5EF4-FFF2-40B4-BE49-F238E27FC236}">
                  <a16:creationId xmlns:a16="http://schemas.microsoft.com/office/drawing/2014/main" id="{35EFF0A3-316A-5648-8270-E23A8DF72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5599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4" name="AutoShape 5">
              <a:extLst>
                <a:ext uri="{FF2B5EF4-FFF2-40B4-BE49-F238E27FC236}">
                  <a16:creationId xmlns:a16="http://schemas.microsoft.com/office/drawing/2014/main" id="{731E491D-545B-3643-9309-04EEC323D9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8757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26089F5A-E3AC-D84F-A54E-ECCD3749CB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7178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6" name="AutoShape 5">
              <a:extLst>
                <a:ext uri="{FF2B5EF4-FFF2-40B4-BE49-F238E27FC236}">
                  <a16:creationId xmlns:a16="http://schemas.microsoft.com/office/drawing/2014/main" id="{E82385E7-A6BB-F042-8F89-624137C8F3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0336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591D6-6711-6643-A18D-2FFFBC23200D}"/>
              </a:ext>
            </a:extLst>
          </p:cNvPr>
          <p:cNvGrpSpPr/>
          <p:nvPr/>
        </p:nvGrpSpPr>
        <p:grpSpPr>
          <a:xfrm>
            <a:off x="8310924" y="3349715"/>
            <a:ext cx="1779105" cy="453360"/>
            <a:chOff x="8754270" y="3123221"/>
            <a:chExt cx="1779105" cy="453360"/>
          </a:xfrm>
        </p:grpSpPr>
        <p:sp>
          <p:nvSpPr>
            <p:cNvPr id="27" name="AutoShape 5">
              <a:extLst>
                <a:ext uri="{FF2B5EF4-FFF2-40B4-BE49-F238E27FC236}">
                  <a16:creationId xmlns:a16="http://schemas.microsoft.com/office/drawing/2014/main" id="{E217B1B2-632D-A748-A53A-B2355E0BA6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8" name="AutoShape 5">
              <a:extLst>
                <a:ext uri="{FF2B5EF4-FFF2-40B4-BE49-F238E27FC236}">
                  <a16:creationId xmlns:a16="http://schemas.microsoft.com/office/drawing/2014/main" id="{648505FA-1779-DD4C-9C26-D45809740D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9" name="AutoShape 5">
              <a:extLst>
                <a:ext uri="{FF2B5EF4-FFF2-40B4-BE49-F238E27FC236}">
                  <a16:creationId xmlns:a16="http://schemas.microsoft.com/office/drawing/2014/main" id="{2AF03989-8AC6-1048-8642-8AF87C02CC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0" name="AutoShape 5">
              <a:extLst>
                <a:ext uri="{FF2B5EF4-FFF2-40B4-BE49-F238E27FC236}">
                  <a16:creationId xmlns:a16="http://schemas.microsoft.com/office/drawing/2014/main" id="{90B348EA-640F-1D44-8E59-901620B4B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1" name="AutoShape 5">
              <a:extLst>
                <a:ext uri="{FF2B5EF4-FFF2-40B4-BE49-F238E27FC236}">
                  <a16:creationId xmlns:a16="http://schemas.microsoft.com/office/drawing/2014/main" id="{5BE6FF9A-1682-D445-BD2B-A5E9DDCD62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2" name="AutoShape 5">
              <a:extLst>
                <a:ext uri="{FF2B5EF4-FFF2-40B4-BE49-F238E27FC236}">
                  <a16:creationId xmlns:a16="http://schemas.microsoft.com/office/drawing/2014/main" id="{676371EC-5530-5244-87B4-1D74FDD9B9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3" name="AutoShape 5">
              <a:extLst>
                <a:ext uri="{FF2B5EF4-FFF2-40B4-BE49-F238E27FC236}">
                  <a16:creationId xmlns:a16="http://schemas.microsoft.com/office/drawing/2014/main" id="{A7FFDC62-F5E2-374D-80B7-57D131A431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4" name="AutoShape 5">
              <a:extLst>
                <a:ext uri="{FF2B5EF4-FFF2-40B4-BE49-F238E27FC236}">
                  <a16:creationId xmlns:a16="http://schemas.microsoft.com/office/drawing/2014/main" id="{D42B9E14-A5E3-D643-BE9A-450BC8AD50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35" name="AutoShape 5">
            <a:extLst>
              <a:ext uri="{FF2B5EF4-FFF2-40B4-BE49-F238E27FC236}">
                <a16:creationId xmlns:a16="http://schemas.microsoft.com/office/drawing/2014/main" id="{912509F6-776F-4249-9719-C2393E089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289411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AutoShape 5">
            <a:extLst>
              <a:ext uri="{FF2B5EF4-FFF2-40B4-BE49-F238E27FC236}">
                <a16:creationId xmlns:a16="http://schemas.microsoft.com/office/drawing/2014/main" id="{9154D179-3EBD-2744-8250-236888596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611045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7700939-A2B8-B444-997E-9E944219D6AE}"/>
              </a:ext>
            </a:extLst>
          </p:cNvPr>
          <p:cNvCxnSpPr>
            <a:cxnSpLocks/>
          </p:cNvCxnSpPr>
          <p:nvPr/>
        </p:nvCxnSpPr>
        <p:spPr>
          <a:xfrm flipH="1">
            <a:off x="3633395" y="988573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69B5EEC-48D8-3047-8CEE-535D521FAE8D}"/>
              </a:ext>
            </a:extLst>
          </p:cNvPr>
          <p:cNvCxnSpPr>
            <a:cxnSpLocks/>
          </p:cNvCxnSpPr>
          <p:nvPr/>
        </p:nvCxnSpPr>
        <p:spPr>
          <a:xfrm flipH="1">
            <a:off x="4964974" y="988573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534E027-B3FC-4545-A27D-5CF775075B6C}"/>
              </a:ext>
            </a:extLst>
          </p:cNvPr>
          <p:cNvCxnSpPr>
            <a:cxnSpLocks/>
          </p:cNvCxnSpPr>
          <p:nvPr/>
        </p:nvCxnSpPr>
        <p:spPr>
          <a:xfrm>
            <a:off x="5640961" y="988573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5DD5E2F-95DB-C944-99A2-91D6CDDE6B1A}"/>
              </a:ext>
            </a:extLst>
          </p:cNvPr>
          <p:cNvCxnSpPr>
            <a:cxnSpLocks/>
          </p:cNvCxnSpPr>
          <p:nvPr/>
        </p:nvCxnSpPr>
        <p:spPr>
          <a:xfrm>
            <a:off x="5640961" y="988573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2597DA8-A4AE-F745-9F5A-ABC2C7D8EFFB}"/>
              </a:ext>
            </a:extLst>
          </p:cNvPr>
          <p:cNvCxnSpPr>
            <a:cxnSpLocks/>
          </p:cNvCxnSpPr>
          <p:nvPr/>
        </p:nvCxnSpPr>
        <p:spPr>
          <a:xfrm flipV="1">
            <a:off x="5741456" y="2078192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9DE7BB9-8BC9-BE43-96CC-08E282F2EE29}"/>
              </a:ext>
            </a:extLst>
          </p:cNvPr>
          <p:cNvCxnSpPr>
            <a:cxnSpLocks/>
          </p:cNvCxnSpPr>
          <p:nvPr/>
        </p:nvCxnSpPr>
        <p:spPr>
          <a:xfrm flipH="1" flipV="1">
            <a:off x="3733890" y="2078192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93CE56F-A745-6F45-A8C9-7A4443A35921}"/>
              </a:ext>
            </a:extLst>
          </p:cNvPr>
          <p:cNvCxnSpPr>
            <a:cxnSpLocks/>
          </p:cNvCxnSpPr>
          <p:nvPr/>
        </p:nvCxnSpPr>
        <p:spPr>
          <a:xfrm flipV="1">
            <a:off x="5741456" y="2078192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4E20139-FB9F-6542-9C0A-ED6234C072FF}"/>
              </a:ext>
            </a:extLst>
          </p:cNvPr>
          <p:cNvCxnSpPr>
            <a:cxnSpLocks/>
          </p:cNvCxnSpPr>
          <p:nvPr/>
        </p:nvCxnSpPr>
        <p:spPr>
          <a:xfrm flipH="1" flipV="1">
            <a:off x="5065469" y="2078192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EA158D5-1737-2949-837B-4E1FBDA2DBB6}"/>
              </a:ext>
            </a:extLst>
          </p:cNvPr>
          <p:cNvCxnSpPr>
            <a:cxnSpLocks/>
          </p:cNvCxnSpPr>
          <p:nvPr/>
        </p:nvCxnSpPr>
        <p:spPr>
          <a:xfrm flipH="1">
            <a:off x="3733890" y="4152905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B9A464D-974F-8A45-AB26-7ACAE17E97A2}"/>
              </a:ext>
            </a:extLst>
          </p:cNvPr>
          <p:cNvCxnSpPr>
            <a:cxnSpLocks/>
          </p:cNvCxnSpPr>
          <p:nvPr/>
        </p:nvCxnSpPr>
        <p:spPr>
          <a:xfrm flipH="1">
            <a:off x="5065469" y="4152905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0B29526-F620-044B-B6C9-F2D97CB929E3}"/>
              </a:ext>
            </a:extLst>
          </p:cNvPr>
          <p:cNvCxnSpPr>
            <a:cxnSpLocks/>
          </p:cNvCxnSpPr>
          <p:nvPr/>
        </p:nvCxnSpPr>
        <p:spPr>
          <a:xfrm>
            <a:off x="5741456" y="4152905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64B3FE4-B46C-B747-942F-458F87C16DE4}"/>
              </a:ext>
            </a:extLst>
          </p:cNvPr>
          <p:cNvCxnSpPr>
            <a:cxnSpLocks/>
          </p:cNvCxnSpPr>
          <p:nvPr/>
        </p:nvCxnSpPr>
        <p:spPr>
          <a:xfrm>
            <a:off x="5741456" y="4152905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FBE1644-2E1D-0C4E-8425-521C28119888}"/>
              </a:ext>
            </a:extLst>
          </p:cNvPr>
          <p:cNvCxnSpPr>
            <a:cxnSpLocks/>
          </p:cNvCxnSpPr>
          <p:nvPr/>
        </p:nvCxnSpPr>
        <p:spPr>
          <a:xfrm flipV="1">
            <a:off x="5792879" y="5300966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BB8A4FE-8F48-7E4B-B438-3688035C9350}"/>
              </a:ext>
            </a:extLst>
          </p:cNvPr>
          <p:cNvCxnSpPr>
            <a:cxnSpLocks/>
          </p:cNvCxnSpPr>
          <p:nvPr/>
        </p:nvCxnSpPr>
        <p:spPr>
          <a:xfrm flipH="1" flipV="1">
            <a:off x="3785313" y="5300966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42078A3-2E83-C14E-A00C-CB3DB442FB4F}"/>
              </a:ext>
            </a:extLst>
          </p:cNvPr>
          <p:cNvCxnSpPr>
            <a:cxnSpLocks/>
          </p:cNvCxnSpPr>
          <p:nvPr/>
        </p:nvCxnSpPr>
        <p:spPr>
          <a:xfrm flipV="1">
            <a:off x="5792879" y="5300966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6C6F9D2-7087-8743-91DB-87EDDB1B31A2}"/>
              </a:ext>
            </a:extLst>
          </p:cNvPr>
          <p:cNvCxnSpPr>
            <a:cxnSpLocks/>
          </p:cNvCxnSpPr>
          <p:nvPr/>
        </p:nvCxnSpPr>
        <p:spPr>
          <a:xfrm flipH="1" flipV="1">
            <a:off x="5116892" y="5300966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FD094B9-9858-954E-903D-BC9A82F07F9C}"/>
              </a:ext>
            </a:extLst>
          </p:cNvPr>
          <p:cNvCxnSpPr>
            <a:cxnSpLocks/>
            <a:stCxn id="35" idx="3"/>
            <a:endCxn id="40" idx="1"/>
          </p:cNvCxnSpPr>
          <p:nvPr/>
        </p:nvCxnSpPr>
        <p:spPr>
          <a:xfrm>
            <a:off x="6536773" y="3085496"/>
            <a:ext cx="1529848" cy="49089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438222B-646E-D94E-918A-1DFCAE82BF9D}"/>
              </a:ext>
            </a:extLst>
          </p:cNvPr>
          <p:cNvCxnSpPr>
            <a:cxnSpLocks/>
            <a:stCxn id="40" idx="1"/>
            <a:endCxn id="42" idx="3"/>
          </p:cNvCxnSpPr>
          <p:nvPr/>
        </p:nvCxnSpPr>
        <p:spPr>
          <a:xfrm flipH="1">
            <a:off x="6536773" y="3576395"/>
            <a:ext cx="1529848" cy="41806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8ECB6B6-7247-0444-AA51-0FEB5A0F6512}"/>
              </a:ext>
            </a:extLst>
          </p:cNvPr>
          <p:cNvSpPr txBox="1"/>
          <p:nvPr/>
        </p:nvSpPr>
        <p:spPr>
          <a:xfrm>
            <a:off x="776632" y="3065362"/>
            <a:ext cx="295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many complex collaborative design patterns are possible</a:t>
            </a:r>
          </a:p>
        </p:txBody>
      </p:sp>
    </p:spTree>
    <p:extLst>
      <p:ext uri="{BB962C8B-B14F-4D97-AF65-F5344CB8AC3E}">
        <p14:creationId xmlns:p14="http://schemas.microsoft.com/office/powerpoint/2010/main" val="797244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B44AD-6850-BF46-ADC2-6AA83CB3E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Programming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4A664-A7C0-E74B-9962-AC3D5BB45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Accelerators have their own programming model</a:t>
            </a:r>
          </a:p>
          <a:p>
            <a:r>
              <a:rPr lang="en-US" sz="2800" dirty="0"/>
              <a:t>GPUs employ a parallel programming model known as</a:t>
            </a:r>
          </a:p>
          <a:p>
            <a:pPr lvl="1"/>
            <a:r>
              <a:rPr lang="en-US" sz="2400" dirty="0"/>
              <a:t>SIMT: Single  instruction multiple data </a:t>
            </a:r>
          </a:p>
          <a:p>
            <a:pPr marL="448056" lvl="1" indent="0">
              <a:buNone/>
            </a:pPr>
            <a:endParaRPr lang="en-US" sz="2400" dirty="0"/>
          </a:p>
          <a:p>
            <a:r>
              <a:rPr lang="en-US" sz="2800" dirty="0"/>
              <a:t>We can analyze the complexity of hybrid algorithms without having to delve into the programming models of accelerators</a:t>
            </a:r>
          </a:p>
          <a:p>
            <a:r>
              <a:rPr lang="en-US" sz="2800" dirty="0"/>
              <a:t>We will make a simple extension to the Dynamic Multithreading Programming model introduced in CLRS, to express algorithmic heterogeneity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CFA67-EDAB-7B46-992E-28ADAEDB3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4A6ED-E23D-B74A-AC0E-6ADAFE655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59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69C50-B7DB-AE42-9EB8-10E34AF9A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Dynamic Multithreading Programming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ECDDB-F9C3-6A42-A709-15DD0D438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DMP follows the shared-memory parallel programming model</a:t>
            </a:r>
          </a:p>
          <a:p>
            <a:endParaRPr lang="en-US" sz="3200" dirty="0"/>
          </a:p>
          <a:p>
            <a:r>
              <a:rPr lang="en-US" sz="3200" dirty="0"/>
              <a:t>Abstracts out the details of the underlying hardware </a:t>
            </a:r>
          </a:p>
          <a:p>
            <a:pPr lvl="1"/>
            <a:r>
              <a:rPr lang="en-US" sz="2800" dirty="0"/>
              <a:t>Assumes threads are scheduled to provide perfect load-balance and utilization of parallel processors</a:t>
            </a:r>
          </a:p>
          <a:p>
            <a:pPr marL="448056" lvl="1" indent="0">
              <a:buNone/>
            </a:pPr>
            <a:r>
              <a:rPr lang="en-US" sz="2800" dirty="0"/>
              <a:t>  </a:t>
            </a:r>
          </a:p>
          <a:p>
            <a:endParaRPr lang="en-US" sz="4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50806-B5B5-C744-868B-19E12E351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72BC59-3847-1B4F-AFF5-34D30CFCF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5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89680-B640-6842-8268-9061FEEE0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DMP Notation: Spawn and Sync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FE1C08-8FB7-064F-A2FA-D7EF115B483F}"/>
              </a:ext>
            </a:extLst>
          </p:cNvPr>
          <p:cNvSpPr/>
          <p:nvPr/>
        </p:nvSpPr>
        <p:spPr>
          <a:xfrm>
            <a:off x="5868114" y="2315634"/>
            <a:ext cx="5167459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    return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 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 =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spawn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(n–1)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6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998EE0-D848-5B44-AA15-1593EA0B9525}"/>
              </a:ext>
            </a:extLst>
          </p:cNvPr>
          <p:cNvSpPr/>
          <p:nvPr/>
        </p:nvSpPr>
        <p:spPr>
          <a:xfrm>
            <a:off x="1601271" y="2315634"/>
            <a:ext cx="3378502" cy="2585322"/>
          </a:xfrm>
          <a:prstGeom prst="rect">
            <a:avLst/>
          </a:prstGeom>
          <a:solidFill>
            <a:schemeClr val="tx1"/>
          </a:solidFill>
        </p:spPr>
        <p:txBody>
          <a:bodyPr wrap="none">
            <a:no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(n–1)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5756B9-6FE6-7948-90D6-F93FC74AE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8ACFB8-DFD0-0847-A217-404567431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62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93F90-62DE-CA42-A2E5-0B04B29BD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Expressing Heterogeneity with </a:t>
            </a:r>
            <a:r>
              <a:rPr lang="en-US" b="1" dirty="0"/>
              <a:t>target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F9B-7153-8141-9523-A04D50CDE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543050"/>
            <a:ext cx="5193792" cy="4326044"/>
          </a:xfrm>
        </p:spPr>
        <p:txBody>
          <a:bodyPr>
            <a:normAutofit/>
          </a:bodyPr>
          <a:lstStyle/>
          <a:p>
            <a:r>
              <a:rPr lang="en-US" dirty="0"/>
              <a:t>We can extend DMP for heterogeneity by only adding a single keyword</a:t>
            </a:r>
          </a:p>
          <a:p>
            <a:endParaRPr lang="en-US" dirty="0"/>
          </a:p>
          <a:p>
            <a:r>
              <a:rPr lang="en-US" b="1" dirty="0">
                <a:latin typeface="+mj-lt"/>
                <a:ea typeface="Menlo" panose="020B0609030804020204" pitchFamily="49" charset="0"/>
                <a:cs typeface="Menlo" panose="020B0609030804020204" pitchFamily="49" charset="0"/>
              </a:rPr>
              <a:t>target</a:t>
            </a:r>
            <a:r>
              <a:rPr lang="en-US" dirty="0"/>
              <a:t> is short for task offloading </a:t>
            </a:r>
          </a:p>
          <a:p>
            <a:endParaRPr lang="en-US" dirty="0"/>
          </a:p>
          <a:p>
            <a:r>
              <a:rPr lang="en-US" b="1" dirty="0"/>
              <a:t>target</a:t>
            </a:r>
            <a:r>
              <a:rPr lang="en-US" dirty="0"/>
              <a:t> spawns a new thread to be executed on the accelerator</a:t>
            </a:r>
          </a:p>
          <a:p>
            <a:endParaRPr lang="en-US" dirty="0"/>
          </a:p>
          <a:p>
            <a:r>
              <a:rPr lang="en-US" b="1" dirty="0"/>
              <a:t>target</a:t>
            </a:r>
            <a:r>
              <a:rPr lang="en-US" dirty="0"/>
              <a:t> keyword is standard in OpenMP</a:t>
            </a:r>
          </a:p>
          <a:p>
            <a:pPr marL="13716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2FA09C-3229-2348-8C0F-FC5E8AF1328F}"/>
              </a:ext>
            </a:extLst>
          </p:cNvPr>
          <p:cNvSpPr/>
          <p:nvPr/>
        </p:nvSpPr>
        <p:spPr>
          <a:xfrm>
            <a:off x="6498338" y="2551910"/>
            <a:ext cx="5193792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    return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=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target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(n–1)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78A0A-54E0-8542-A76E-8EAC9DFA0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F1A2D-7BB1-A14F-8D8C-3D4A5220B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39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1AF0-BBCC-7446-B9B4-2D59DF98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Divide-and-Conquer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E09228-DE05-654C-95B2-8FAACFB2EC85}"/>
              </a:ext>
            </a:extLst>
          </p:cNvPr>
          <p:cNvSpPr/>
          <p:nvPr/>
        </p:nvSpPr>
        <p:spPr>
          <a:xfrm>
            <a:off x="3567717" y="1977617"/>
            <a:ext cx="5117526" cy="292608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recurse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  <a:endParaRPr lang="en-US" dirty="0">
              <a:solidFill>
                <a:srgbClr val="FDAE18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end_condition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 then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2   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base_case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  {param}</a:t>
            </a:r>
            <a:r>
              <a:rPr lang="en-US" baseline="-25000" dirty="0">
                <a:solidFill>
                  <a:schemeClr val="bg1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divide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for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j = 1 to |{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param_j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}|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do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5   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S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recurse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param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S 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combine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({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S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}, 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7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</a:t>
            </a:r>
            <a:endParaRPr lang="en-US" dirty="0">
              <a:solidFill>
                <a:srgbClr val="2EAEBB"/>
              </a:solidFill>
              <a:latin typeface="Menlo" panose="020B0609030804020204" pitchFamily="49" charset="0"/>
            </a:endParaRP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4D8B32-C759-1441-A212-AE89242ECCE0}"/>
              </a:ext>
            </a:extLst>
          </p:cNvPr>
          <p:cNvSpPr/>
          <p:nvPr/>
        </p:nvSpPr>
        <p:spPr>
          <a:xfrm>
            <a:off x="3818205" y="5298178"/>
            <a:ext cx="48670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432FF"/>
                </a:solidFill>
                <a:ea typeface="Cambria Math" panose="02040503050406030204" pitchFamily="18" charset="0"/>
              </a:rPr>
              <a:t>T(n) = </a:t>
            </a:r>
            <a:r>
              <a:rPr lang="en-US" sz="2800" b="1" dirty="0" err="1">
                <a:solidFill>
                  <a:srgbClr val="0432FF"/>
                </a:solidFill>
                <a:ea typeface="Cambria Math" panose="02040503050406030204" pitchFamily="18" charset="0"/>
              </a:rPr>
              <a:t>aT</a:t>
            </a:r>
            <a:r>
              <a:rPr lang="en-US" sz="2800" b="1" dirty="0">
                <a:solidFill>
                  <a:srgbClr val="0432FF"/>
                </a:solidFill>
                <a:ea typeface="Cambria Math" panose="02040503050406030204" pitchFamily="18" charset="0"/>
              </a:rPr>
              <a:t>(n/b) + f(n), T(1) = </a:t>
            </a:r>
            <a:r>
              <a:rPr lang="en-US" sz="2800" b="1" dirty="0" err="1">
                <a:solidFill>
                  <a:srgbClr val="0432FF"/>
                </a:solidFill>
                <a:ea typeface="Cambria Math" panose="02040503050406030204" pitchFamily="18" charset="0"/>
              </a:rPr>
              <a:t>Θ</a:t>
            </a:r>
            <a:r>
              <a:rPr lang="en-US" sz="2800" b="1" dirty="0">
                <a:solidFill>
                  <a:srgbClr val="0432FF"/>
                </a:solidFill>
                <a:ea typeface="Cambria Math" panose="02040503050406030204" pitchFamily="18" charset="0"/>
              </a:rPr>
              <a:t>(1)</a:t>
            </a:r>
            <a:endParaRPr lang="en-US" sz="2800" b="1" dirty="0">
              <a:solidFill>
                <a:srgbClr val="0432FF"/>
              </a:solidFill>
              <a:effectLst/>
              <a:ea typeface="Cambria Math" panose="020405030504060302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1AD3F-BD21-FF4A-9273-98EBC2B66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5D18F-F940-944F-BF77-1F4B03155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27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3078480" y="2136338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248BC4-6612-A749-8A36-CE0B3C193E3F}"/>
              </a:ext>
            </a:extLst>
          </p:cNvPr>
          <p:cNvSpPr/>
          <p:nvPr/>
        </p:nvSpPr>
        <p:spPr>
          <a:xfrm>
            <a:off x="3695366" y="4997864"/>
            <a:ext cx="48622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432FF"/>
                </a:solidFill>
              </a:rPr>
              <a:t>T(n) = 2T(n/2) + f(n), T(1) = </a:t>
            </a:r>
            <a:r>
              <a:rPr lang="en-US" sz="2800" b="1" dirty="0" err="1">
                <a:solidFill>
                  <a:srgbClr val="0432FF"/>
                </a:solidFill>
              </a:rPr>
              <a:t>Θ</a:t>
            </a:r>
            <a:r>
              <a:rPr lang="en-US" sz="2800" b="1" dirty="0">
                <a:solidFill>
                  <a:srgbClr val="0432FF"/>
                </a:solidFill>
              </a:rPr>
              <a:t>(1)</a:t>
            </a:r>
            <a:endParaRPr lang="en-US" sz="2800" b="1" dirty="0">
              <a:solidFill>
                <a:srgbClr val="0432FF"/>
              </a:solidFill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12F574-673A-3C49-97AE-A8231014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A70D84-1E68-8643-AD5C-2649E158A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822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Merge Sort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3078480" y="2052703"/>
            <a:ext cx="6096000" cy="2585323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spawn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   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248BC4-6612-A749-8A36-CE0B3C193E3F}"/>
              </a:ext>
            </a:extLst>
          </p:cNvPr>
          <p:cNvSpPr/>
          <p:nvPr/>
        </p:nvSpPr>
        <p:spPr>
          <a:xfrm>
            <a:off x="2855488" y="5287296"/>
            <a:ext cx="6541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432FF"/>
                </a:solidFill>
              </a:rPr>
              <a:t>T(n) = max(T(n/2),T(n/2)) + f(n), T(1) = </a:t>
            </a:r>
            <a:r>
              <a:rPr lang="en-US" sz="2800" b="1" dirty="0" err="1">
                <a:solidFill>
                  <a:srgbClr val="0432FF"/>
                </a:solidFill>
              </a:rPr>
              <a:t>Θ</a:t>
            </a:r>
            <a:r>
              <a:rPr lang="en-US" sz="2800" b="1" dirty="0">
                <a:solidFill>
                  <a:srgbClr val="0432FF"/>
                </a:solidFill>
              </a:rPr>
              <a:t>(1)</a:t>
            </a:r>
            <a:endParaRPr lang="en-US" sz="2800" b="1" dirty="0">
              <a:solidFill>
                <a:srgbClr val="0432FF"/>
              </a:solidFill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24B193-5570-4C4F-B8CA-EE8EF1354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D54EE8-6912-144E-9113-8495CEF97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74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E562-7AE8-764B-9B2A-FFBEFE75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Heterogenous Computing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6860D61-582D-F44B-92B9-83F1DB68C5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9195701"/>
              </p:ext>
            </p:extLst>
          </p:nvPr>
        </p:nvGraphicFramePr>
        <p:xfrm>
          <a:off x="2631032" y="1516664"/>
          <a:ext cx="6990896" cy="4747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1291DF-1B82-6644-8C47-13EA33715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7D7E6-B085-054E-8FD0-DF4E086E9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562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 with Acceleration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2700249" y="2335617"/>
            <a:ext cx="6852460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target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  <a:endParaRPr lang="en-US" b="1" dirty="0">
              <a:solidFill>
                <a:srgbClr val="FFFF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r>
              <a:rPr lang="en-US" dirty="0">
                <a:solidFill>
                  <a:srgbClr val="F2F2F2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79A422-2677-664A-B18C-35BD2FC403F0}"/>
              </a:ext>
            </a:extLst>
          </p:cNvPr>
          <p:cNvSpPr/>
          <p:nvPr/>
        </p:nvSpPr>
        <p:spPr>
          <a:xfrm>
            <a:off x="3091514" y="5290254"/>
            <a:ext cx="60699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432FF"/>
                </a:solidFill>
              </a:rPr>
              <a:t>T(n) = T(n/2) + T</a:t>
            </a:r>
            <a:r>
              <a:rPr lang="en-US" sz="2800" b="1" baseline="30000" dirty="0">
                <a:solidFill>
                  <a:srgbClr val="0432FF"/>
                </a:solidFill>
              </a:rPr>
              <a:t>A</a:t>
            </a:r>
            <a:r>
              <a:rPr lang="en-US" sz="2800" b="1" dirty="0">
                <a:solidFill>
                  <a:srgbClr val="0432FF"/>
                </a:solidFill>
              </a:rPr>
              <a:t>(n/2) + f(n), T(1) = </a:t>
            </a:r>
            <a:r>
              <a:rPr lang="en-US" sz="2800" b="1" dirty="0" err="1">
                <a:solidFill>
                  <a:srgbClr val="0432FF"/>
                </a:solidFill>
              </a:rPr>
              <a:t>Θ</a:t>
            </a:r>
            <a:r>
              <a:rPr lang="en-US" sz="2800" b="1" dirty="0">
                <a:solidFill>
                  <a:srgbClr val="0432FF"/>
                </a:solidFill>
              </a:rPr>
              <a:t>(1)</a:t>
            </a:r>
            <a:endParaRPr lang="en-US" sz="2800" b="1" dirty="0">
              <a:solidFill>
                <a:srgbClr val="0432FF"/>
              </a:solidFill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877294-0D1E-6C4C-A848-2B2155A7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29BD4-7F2A-A14E-83B5-78D1C6BB8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529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Merge Sort with Acceleration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2785872" y="2037018"/>
            <a:ext cx="6681216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target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spawn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</a:p>
          <a:p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5   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44A4A5-19AE-7143-AF3D-5F41E0BD2C97}"/>
              </a:ext>
            </a:extLst>
          </p:cNvPr>
          <p:cNvSpPr/>
          <p:nvPr/>
        </p:nvSpPr>
        <p:spPr>
          <a:xfrm>
            <a:off x="3284836" y="5337833"/>
            <a:ext cx="58146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432FF"/>
                </a:solidFill>
              </a:rPr>
              <a:t>T(n) = max(T(n/2), T</a:t>
            </a:r>
            <a:r>
              <a:rPr lang="en-US" sz="2400" b="1" baseline="30000" dirty="0">
                <a:solidFill>
                  <a:srgbClr val="0432FF"/>
                </a:solidFill>
              </a:rPr>
              <a:t>A</a:t>
            </a:r>
            <a:r>
              <a:rPr lang="en-US" sz="2400" b="1" dirty="0">
                <a:solidFill>
                  <a:srgbClr val="0432FF"/>
                </a:solidFill>
              </a:rPr>
              <a:t>(n/2)) + f(n); T(1) = </a:t>
            </a:r>
            <a:r>
              <a:rPr lang="en-US" sz="2400" b="1" dirty="0" err="1">
                <a:solidFill>
                  <a:srgbClr val="0432FF"/>
                </a:solidFill>
              </a:rPr>
              <a:t>Θ</a:t>
            </a:r>
            <a:r>
              <a:rPr lang="en-US" sz="2400" b="1" dirty="0">
                <a:solidFill>
                  <a:srgbClr val="0432FF"/>
                </a:solidFill>
              </a:rPr>
              <a:t>(1)</a:t>
            </a:r>
            <a:endParaRPr lang="en-US" sz="2400" b="1" dirty="0">
              <a:solidFill>
                <a:srgbClr val="0432FF"/>
              </a:solidFill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6924EE-E758-064E-A3FB-71095AEB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6E740-DE75-F340-8AA0-BC72D527A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549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F7C0D-20B6-C847-8CF0-1201D0D47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24F03-AD5E-184E-8A23-DC391A7EF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Identifying tasks for offloading</a:t>
            </a:r>
          </a:p>
          <a:p>
            <a:endParaRPr lang="en-US" sz="3200" dirty="0"/>
          </a:p>
          <a:p>
            <a:r>
              <a:rPr lang="en-US" sz="3200" dirty="0"/>
              <a:t>Scheduling </a:t>
            </a:r>
          </a:p>
          <a:p>
            <a:endParaRPr lang="en-US" sz="3200" dirty="0"/>
          </a:p>
          <a:p>
            <a:r>
              <a:rPr lang="en-US" sz="3200" dirty="0"/>
              <a:t>Data movement 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D20AD-A78D-6F40-A799-79DCB0142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D2D693-4A4E-184F-BF52-3FB9728D9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25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Optima" charset="0"/>
              </a:rPr>
              <a:t>Processor on a Board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95416" y="2061803"/>
            <a:ext cx="4707316" cy="353048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>
            <a:off x="8272196" y="2874667"/>
            <a:ext cx="1189038" cy="1166812"/>
          </a:xfrm>
          <a:prstGeom prst="ellipse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2400" dirty="0">
              <a:ln w="28575" cmpd="sng">
                <a:solidFill>
                  <a:srgbClr val="FF0000"/>
                </a:solidFill>
              </a:ln>
              <a:noFill/>
              <a:cs typeface="ＭＳ Ｐゴシック" charset="-128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666376" y="3458870"/>
            <a:ext cx="1071407" cy="103492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F4757F-2AE2-5940-863D-02E7B9D7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54EE69-17A7-4C41-ACDF-D402D950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76" y="1248946"/>
            <a:ext cx="5080000" cy="51562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0100B-92D2-504F-A984-4F6E5B33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75469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C8E80-7386-7744-BEEB-EAE05A3E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Processors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9DC52-5B0B-F046-87F9-E4889990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413FD3-F8F2-0E46-8686-E2ECB2E5B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59668" y="2197590"/>
            <a:ext cx="4514844" cy="338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C94CC7-C158-5849-9EE2-73E86724E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217" y="1987339"/>
            <a:ext cx="3048104" cy="393439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D9961C3F-AE31-984C-ABFD-5B9E81E3C5AE}"/>
              </a:ext>
            </a:extLst>
          </p:cNvPr>
          <p:cNvSpPr/>
          <p:nvPr/>
        </p:nvSpPr>
        <p:spPr>
          <a:xfrm>
            <a:off x="5643154" y="3334626"/>
            <a:ext cx="1246787" cy="1239815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4BE7E9-D787-6E4B-9F41-8DCCD0634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30581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BCB-241C-EA41-9A60-21D82757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“Soft” Heterogeneity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B72EB-1D18-DA47-BB5B-6CDADE40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351AE-7F89-564D-BE35-5C3AA742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F51E-C968-4642-99CF-EE90FFA65F66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24486C-083D-4543-9EE2-7CE8E523A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44"/>
          <a:stretch/>
        </p:blipFill>
        <p:spPr>
          <a:xfrm>
            <a:off x="546523" y="1938042"/>
            <a:ext cx="5549477" cy="30124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50D428-D183-4B4D-B5F8-5AA13DCA4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214" y="2659755"/>
            <a:ext cx="4549272" cy="30124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D623D1-094D-9F43-8379-E5A2DBEF9079}"/>
              </a:ext>
            </a:extLst>
          </p:cNvPr>
          <p:cNvSpPr txBox="1"/>
          <p:nvPr/>
        </p:nvSpPr>
        <p:spPr>
          <a:xfrm>
            <a:off x="3217649" y="5155621"/>
            <a:ext cx="1038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DVFS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BB99B4-19C2-834B-A09C-1FF5C7B8A5BF}"/>
              </a:ext>
            </a:extLst>
          </p:cNvPr>
          <p:cNvSpPr txBox="1"/>
          <p:nvPr/>
        </p:nvSpPr>
        <p:spPr>
          <a:xfrm>
            <a:off x="7111527" y="1809015"/>
            <a:ext cx="3267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Fat and Thin Cores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FFBF1F-F459-AA40-9C08-430CCC5A57C9}"/>
              </a:ext>
            </a:extLst>
          </p:cNvPr>
          <p:cNvSpPr txBox="1"/>
          <p:nvPr/>
        </p:nvSpPr>
        <p:spPr>
          <a:xfrm>
            <a:off x="10283646" y="5905952"/>
            <a:ext cx="174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image: </a:t>
            </a:r>
            <a:r>
              <a:rPr lang="en-US" dirty="0" err="1"/>
              <a:t>SemiWiki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61E38-341A-6744-8436-2605069F6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743262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itting, several, table&#10;&#10;Description automatically generated">
            <a:extLst>
              <a:ext uri="{FF2B5EF4-FFF2-40B4-BE49-F238E27FC236}">
                <a16:creationId xmlns:a16="http://schemas.microsoft.com/office/drawing/2014/main" id="{BBB13B39-E934-C24D-9C7F-F63EE7263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310" y="1513018"/>
            <a:ext cx="8008340" cy="4754952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B775D-C100-B843-AB5E-8B24DB1B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Heterogeneity on the Edge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A905CE-C4BB-E444-9CBD-CB9A77D1D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DC79E-F0A0-1043-B358-4F124CC3C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00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80379">
            <a:off x="5166770" y="1951200"/>
            <a:ext cx="1574129" cy="15741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676" y="4155003"/>
            <a:ext cx="2871702" cy="20580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39" y="2847563"/>
            <a:ext cx="1534887" cy="15348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9123" y="2548207"/>
            <a:ext cx="2519380" cy="21336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5508171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6347434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944854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807319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8C3ED26F-3FFC-3E45-916E-72BB303D18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9941" y="286606"/>
            <a:ext cx="1556640" cy="202998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AA5F3D-DB5F-9144-B6EF-22ADBC1E9C6A}"/>
              </a:ext>
            </a:extLst>
          </p:cNvPr>
          <p:cNvSpPr/>
          <p:nvPr/>
        </p:nvSpPr>
        <p:spPr>
          <a:xfrm>
            <a:off x="4371292" y="1586753"/>
            <a:ext cx="3330198" cy="4626304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Computer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678F0BC-C0DD-AA4B-B32D-C1F6D9D08C5B}"/>
              </a:ext>
            </a:extLst>
          </p:cNvPr>
          <p:cNvSpPr txBox="1">
            <a:spLocks/>
          </p:cNvSpPr>
          <p:nvPr/>
        </p:nvSpPr>
        <p:spPr>
          <a:xfrm>
            <a:off x="1090639" y="286605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von-Neuman is Evolving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716421-8649-8849-A8A8-79D52C9DB7BC}"/>
              </a:ext>
            </a:extLst>
          </p:cNvPr>
          <p:cNvSpPr txBox="1"/>
          <p:nvPr/>
        </p:nvSpPr>
        <p:spPr>
          <a:xfrm>
            <a:off x="8657303" y="26989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61C082C-A447-0041-A023-8DD4F186E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7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94D14B-EC2D-D347-B29F-B3BAA98FB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97508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+ GPU Heterogeneity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360" y="2390465"/>
            <a:ext cx="7735533" cy="2608918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A4CE37-82BE-F340-A4A1-C81539EC0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FA0EC-E60E-0443-8E8F-4E824A6C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388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B9EF2-56B3-D14E-8EF3-BCD5AF5A6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Heterogeneous System Architecture</a:t>
            </a:r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10E21D2B-6177-794F-926B-DC4FBA0B5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4567" y="1824686"/>
            <a:ext cx="8423826" cy="413194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2AEC82-B9E6-A844-9EC0-2CC32045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8955CE-53B4-184C-B4BD-9746B4A54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253054"/>
      </p:ext>
    </p:extLst>
  </p:cSld>
  <p:clrMapOvr>
    <a:masterClrMapping/>
  </p:clrMapOvr>
</p:sld>
</file>

<file path=ppt/theme/theme1.xml><?xml version="1.0" encoding="utf-8"?>
<a:theme xmlns:a="http://schemas.openxmlformats.org/drawingml/2006/main" name="conftalk_wid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1149</Words>
  <Application>Microsoft Macintosh PowerPoint</Application>
  <PresentationFormat>Widescreen</PresentationFormat>
  <Paragraphs>217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Menlo</vt:lpstr>
      <vt:lpstr>conftalk_wide</vt:lpstr>
      <vt:lpstr>Hybrid Algorithms</vt:lpstr>
      <vt:lpstr>The Rise of Heterogenous Computing</vt:lpstr>
      <vt:lpstr>Processor on a Board</vt:lpstr>
      <vt:lpstr>Heterogenous Processors</vt:lpstr>
      <vt:lpstr>“Soft” Heterogeneity</vt:lpstr>
      <vt:lpstr>Heterogeneity on the Edge</vt:lpstr>
      <vt:lpstr>PowerPoint Presentation</vt:lpstr>
      <vt:lpstr>CPU + GPU Heterogeneity</vt:lpstr>
      <vt:lpstr>Heterogeneous System Architecture</vt:lpstr>
      <vt:lpstr>Parallel Algorithms</vt:lpstr>
      <vt:lpstr>Hybrid Algorithms</vt:lpstr>
      <vt:lpstr>Heterogeneous Parallel Algorithms</vt:lpstr>
      <vt:lpstr>Heterogenous Programming Models</vt:lpstr>
      <vt:lpstr>Dynamic Multithreading Programming Model</vt:lpstr>
      <vt:lpstr>DMP Notation: Spawn and Sync</vt:lpstr>
      <vt:lpstr>Expressing Heterogeneity with target</vt:lpstr>
      <vt:lpstr>Divide-and-Conquer</vt:lpstr>
      <vt:lpstr>Merge Sort </vt:lpstr>
      <vt:lpstr>Parallel Merge Sort </vt:lpstr>
      <vt:lpstr>Merge Sort with Acceleration</vt:lpstr>
      <vt:lpstr>Parallel Merge Sort with Acceleration</vt:lpstr>
      <vt:lpstr>Practical Considerations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Qasem, Apan M</dc:creator>
  <cp:lastModifiedBy>Qasem, Apan M</cp:lastModifiedBy>
  <cp:revision>53</cp:revision>
  <dcterms:created xsi:type="dcterms:W3CDTF">2020-06-07T22:37:10Z</dcterms:created>
  <dcterms:modified xsi:type="dcterms:W3CDTF">2021-03-07T15:30:58Z</dcterms:modified>
</cp:coreProperties>
</file>